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4"/>
  </p:sldMasterIdLst>
  <p:notesMasterIdLst>
    <p:notesMasterId r:id="rId16"/>
  </p:notesMasterIdLst>
  <p:handoutMasterIdLst>
    <p:handoutMasterId r:id="rId17"/>
  </p:handoutMasterIdLst>
  <p:sldIdLst>
    <p:sldId id="323" r:id="rId5"/>
    <p:sldId id="324" r:id="rId6"/>
    <p:sldId id="325" r:id="rId7"/>
    <p:sldId id="328" r:id="rId8"/>
    <p:sldId id="329" r:id="rId9"/>
    <p:sldId id="311" r:id="rId10"/>
    <p:sldId id="314" r:id="rId11"/>
    <p:sldId id="313" r:id="rId12"/>
    <p:sldId id="317" r:id="rId13"/>
    <p:sldId id="318" r:id="rId14"/>
    <p:sldId id="31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36" autoAdjust="0"/>
  </p:normalViewPr>
  <p:slideViewPr>
    <p:cSldViewPr snapToGrid="0">
      <p:cViewPr varScale="1">
        <p:scale>
          <a:sx n="102" d="100"/>
          <a:sy n="102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C669D0-F8F9-909F-F36A-221EAC7424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AC27-49A0-3B4C-5F49-D6641499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F45D-55D9-47BA-9640-E7EB1024F606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D1BD-C6AD-D1DF-596E-659165024C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659A-33FC-973A-2DD5-89A959CA8C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2DCA-E9F6-4345-9316-BF42F09A2C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C6F8-5F98-E04A-B725-72D1A5FE844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9608-B288-5444-9C81-49B56A597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495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665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016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68796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389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42764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2439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9189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475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8A07D-9CD9-61E7-5307-509E256E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19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3D556-F10A-EC7C-0757-E00C6BD1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55612" y="0"/>
            <a:ext cx="39699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434F37-A346-4DC3-ACA1-FE0B5DD0A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05264" y="1517829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D6BFE6-65DF-2EFD-2AB8-EF54AE6E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72A018D-5452-637A-6EFC-8A1C55CE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AED969-CB3F-45E5-4B56-8D4841A0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3444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7523" y="750316"/>
            <a:ext cx="5469591" cy="2066052"/>
          </a:xfrm>
        </p:spPr>
        <p:txBody>
          <a:bodyPr anchor="ctr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F3BAA8E-44E6-12B3-F690-09AB8C245E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97703" y="2884989"/>
            <a:ext cx="4768850" cy="36253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042FB-AE91-12A6-1B9A-55AE16FB5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16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97B6B-1E04-799C-CDFE-9DAFCA93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8970" y="13063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DE0A-4C1D-01B1-AA49-D966343F6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77288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A20E-0FF2-2897-8BD6-8EFAA8C8D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78460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259F776-4BD1-2F21-61F0-3B60DF6F03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25625"/>
            <a:ext cx="10515600" cy="40544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87B8-BA6E-EE2B-BFB9-D52D6D956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6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620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F6D51D-5B15-9B30-DC19-5F58B3052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7577" y="3429000"/>
            <a:ext cx="3288931" cy="3439321"/>
            <a:chOff x="5656746" y="820557"/>
            <a:chExt cx="4120055" cy="430844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80DA77-F71B-5298-1353-A41A3B4D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0839BC8-89BD-1554-5D44-CDDBE6CA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16545-2BDC-F9A0-F675-174EDC926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36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970B-8B94-3775-274C-FB844115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942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72257-517A-A49E-FA85-ED69B1A6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8288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24706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34851" y="1825625"/>
            <a:ext cx="4247067" cy="43513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4AC65-CD3D-69D7-24FB-C82AA429A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3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F1CCA-35D0-41F4-BC3D-AA1679C3E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6514" y="397442"/>
            <a:ext cx="9619886" cy="6623279"/>
            <a:chOff x="1276514" y="397442"/>
            <a:chExt cx="9619886" cy="6623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112C6-05E1-7A58-F9B3-4ED607F0FEB5}"/>
                </a:ext>
              </a:extLst>
            </p:cNvPr>
            <p:cNvGrpSpPr/>
            <p:nvPr userDrawn="1"/>
          </p:nvGrpSpPr>
          <p:grpSpPr>
            <a:xfrm>
              <a:off x="1276514" y="397442"/>
              <a:ext cx="3028206" cy="3166674"/>
              <a:chOff x="5656746" y="820557"/>
              <a:chExt cx="4120055" cy="430844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80B3039-6990-1E35-87E4-6C581CF7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7F0331D-9A8D-485F-9469-6B31E3D6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CBEDD-D6D8-B22D-46D2-C061FBDFE326}"/>
                </a:ext>
              </a:extLst>
            </p:cNvPr>
            <p:cNvGrpSpPr/>
            <p:nvPr userDrawn="1"/>
          </p:nvGrpSpPr>
          <p:grpSpPr>
            <a:xfrm>
              <a:off x="6776345" y="2712272"/>
              <a:ext cx="4120055" cy="4308449"/>
              <a:chOff x="5656746" y="820557"/>
              <a:chExt cx="4120055" cy="430844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3D2104B-238A-6958-53E9-4C3CFC4C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E1FCD13-2E12-4019-9FCB-3A53D1732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CEA9FD7-5B24-27A7-2BB5-A937B6A4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938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731B0-8EE6-11A7-D5EB-431792C4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2568" y="0"/>
            <a:ext cx="210812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8745" y="507244"/>
            <a:ext cx="9143999" cy="2162065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2700" y="3586281"/>
            <a:ext cx="7086600" cy="2286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B78-507E-76A4-533C-B685FBB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5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A07D69-1AF2-A193-316E-DD3803E94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20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4D2FA-0049-1792-F6B4-D5FE1EE5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2348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E6ACF-3879-BE02-100B-2096C2235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323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4699B-D6F0-303E-200A-7017E184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6739" y="2603777"/>
            <a:ext cx="4120055" cy="4308449"/>
            <a:chOff x="5656746" y="820557"/>
            <a:chExt cx="4120055" cy="4308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C9E38E0-92AE-5063-B259-A22230A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60EEF0-1C13-AD9A-0967-0460B979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FE848A-1123-37B6-C43C-5DC49EE0A1D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12173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B0C591-7E28-3722-4795-07BFB9ED09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07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12039-7E28-974D-ED1C-90F1E53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382344"/>
            <a:ext cx="4377767" cy="2719337"/>
          </a:xfrm>
        </p:spPr>
        <p:txBody>
          <a:bodyPr anchor="b">
            <a:normAutofit/>
          </a:bodyPr>
          <a:lstStyle>
            <a:lvl1pPr algn="l">
              <a:defRPr sz="44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745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9992" y="3340800"/>
            <a:ext cx="4368450" cy="316633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5715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9715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3pPr>
            <a:lvl4pPr marL="14287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4pPr>
            <a:lvl5pPr marL="18859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4170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A63973E-7BCA-0A84-9988-670F7B31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8" y="19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5EDC-2D5E-96A7-AAB9-D60B6E1AF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699" y="3527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DE0-155D-2A3C-788A-5A0C0D9C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728" y="275768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87C557-55D3-F920-773C-DDD1348C4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673" y="2714197"/>
            <a:ext cx="4120055" cy="4308449"/>
            <a:chOff x="5656746" y="820557"/>
            <a:chExt cx="4120055" cy="430844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C0724F-AE42-0E0F-E392-0C3EBB9D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6F6A44-F108-5B62-1638-5680B02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67" y="405113"/>
            <a:ext cx="4505155" cy="6007261"/>
          </a:xfrm>
        </p:spPr>
        <p:txBody>
          <a:bodyPr anchor="ctr">
            <a:normAutofit/>
          </a:bodyPr>
          <a:lstStyle>
            <a:lvl1pPr algn="r">
              <a:defRPr sz="48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3A8F0F5-EBCC-860A-B0EE-A7F56BA39A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79" y="1748992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224B-09BE-F95F-F2DE-0EA9731AE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95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161BAA5-48F7-7727-F9D9-CE83907F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4ED4F-0011-0734-A8CE-F357C9B3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3776" y="0"/>
            <a:ext cx="16715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0BC2-4799-E79D-1CFD-4A82C90A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693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62E9-6C4B-1DCF-4FA0-9D0E5206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5232" y="463974"/>
            <a:ext cx="4217424" cy="3709195"/>
          </a:xfrm>
        </p:spPr>
        <p:txBody>
          <a:bodyPr anchor="b">
            <a:normAutofit/>
          </a:bodyPr>
          <a:lstStyle>
            <a:lvl1pPr algn="l">
              <a:defRPr sz="4800" b="1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2C7390-A781-021E-CEDA-D90403043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0158" y="1741488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991E4A-E418-E9C0-B35B-0A81DCE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1138655 w 12192000"/>
              <a:gd name="connsiteY0" fmla="*/ 1746908 h 6858000"/>
              <a:gd name="connsiteX1" fmla="*/ 913599 w 12192000"/>
              <a:gd name="connsiteY1" fmla="*/ 1971964 h 6858000"/>
              <a:gd name="connsiteX2" fmla="*/ 913599 w 12192000"/>
              <a:gd name="connsiteY2" fmla="*/ 5520711 h 6858000"/>
              <a:gd name="connsiteX3" fmla="*/ 1138655 w 12192000"/>
              <a:gd name="connsiteY3" fmla="*/ 5745767 h 6858000"/>
              <a:gd name="connsiteX4" fmla="*/ 6091846 w 12192000"/>
              <a:gd name="connsiteY4" fmla="*/ 5745767 h 6858000"/>
              <a:gd name="connsiteX5" fmla="*/ 6316902 w 12192000"/>
              <a:gd name="connsiteY5" fmla="*/ 5520711 h 6858000"/>
              <a:gd name="connsiteX6" fmla="*/ 6316902 w 12192000"/>
              <a:gd name="connsiteY6" fmla="*/ 1971964 h 6858000"/>
              <a:gd name="connsiteX7" fmla="*/ 6091846 w 12192000"/>
              <a:gd name="connsiteY7" fmla="*/ 1746908 h 6858000"/>
              <a:gd name="connsiteX8" fmla="*/ 1218461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2184610 w 12192000"/>
              <a:gd name="connsiteY11" fmla="*/ 6858000 h 6858000"/>
              <a:gd name="connsiteX12" fmla="*/ 0 w 12192000"/>
              <a:gd name="connsiteY12" fmla="*/ 0 h 6858000"/>
              <a:gd name="connsiteX13" fmla="*/ 918140 w 12192000"/>
              <a:gd name="connsiteY13" fmla="*/ 0 h 6858000"/>
              <a:gd name="connsiteX14" fmla="*/ 918140 w 12192000"/>
              <a:gd name="connsiteY14" fmla="*/ 1010539 h 6858000"/>
              <a:gd name="connsiteX15" fmla="*/ 1195741 w 12192000"/>
              <a:gd name="connsiteY15" fmla="*/ 1288140 h 6858000"/>
              <a:gd name="connsiteX16" fmla="*/ 6043842 w 12192000"/>
              <a:gd name="connsiteY16" fmla="*/ 1288140 h 6858000"/>
              <a:gd name="connsiteX17" fmla="*/ 6321443 w 12192000"/>
              <a:gd name="connsiteY17" fmla="*/ 1010539 h 6858000"/>
              <a:gd name="connsiteX18" fmla="*/ 6321443 w 12192000"/>
              <a:gd name="connsiteY18" fmla="*/ 0 h 6858000"/>
              <a:gd name="connsiteX19" fmla="*/ 11019692 w 12192000"/>
              <a:gd name="connsiteY19" fmla="*/ 0 h 6858000"/>
              <a:gd name="connsiteX20" fmla="*/ 11019692 w 12192000"/>
              <a:gd name="connsiteY20" fmla="*/ 6858000 h 6858000"/>
              <a:gd name="connsiteX21" fmla="*/ 6283982 w 12192000"/>
              <a:gd name="connsiteY21" fmla="*/ 6858000 h 6858000"/>
              <a:gd name="connsiteX22" fmla="*/ 6283982 w 12192000"/>
              <a:gd name="connsiteY22" fmla="*/ 6429590 h 6858000"/>
              <a:gd name="connsiteX23" fmla="*/ 6058926 w 12192000"/>
              <a:gd name="connsiteY23" fmla="*/ 6204534 h 6858000"/>
              <a:gd name="connsiteX24" fmla="*/ 1105735 w 12192000"/>
              <a:gd name="connsiteY24" fmla="*/ 6204534 h 6858000"/>
              <a:gd name="connsiteX25" fmla="*/ 880679 w 12192000"/>
              <a:gd name="connsiteY25" fmla="*/ 6429590 h 6858000"/>
              <a:gd name="connsiteX26" fmla="*/ 880679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close/>
                <a:moveTo>
                  <a:pt x="121846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84610" y="6858000"/>
                </a:lnTo>
                <a:close/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1019692" y="0"/>
                </a:lnTo>
                <a:lnTo>
                  <a:pt x="11019692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315A23-2C00-4A7E-B9E9-65CF734E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68700" y="1116391"/>
            <a:ext cx="4120055" cy="4308449"/>
            <a:chOff x="5656746" y="820557"/>
            <a:chExt cx="4120055" cy="430844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FF8075D-03CC-DDD4-332C-F26F61AF7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03B7A5-6E3E-5DC1-6705-A3B82F40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480627"/>
            <a:ext cx="4505155" cy="2894495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41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1313" y="3505200"/>
            <a:ext cx="4029859" cy="300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A9BE-2A46-4899-C38E-B513CC1AF1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1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13AA8-D23C-5C6A-33DF-C454CDF8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930" y="347620"/>
            <a:ext cx="5163939" cy="2474204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17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99930" y="2961187"/>
            <a:ext cx="5163939" cy="334673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8001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 marL="12001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3pPr>
            <a:lvl4pPr marL="16573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AD0209-DE4E-6825-8F20-EC9CF7FA6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83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4544E-40BA-0EF3-1D11-F15C7E80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356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6BFA7-94AE-3A18-523D-C688ECFB4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8414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86F04-54BF-9AA6-0B44-DE78BB38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177" y="2407472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FB764-6719-6FC4-D31C-F96BBA0A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87175FD-8DE3-7754-36A9-07FEE388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3" y="1825625"/>
            <a:ext cx="3525772" cy="4351338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9516" y="1733025"/>
            <a:ext cx="6204283" cy="398938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FC337-301C-C3ED-321C-AB4EF4A10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31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B0186-5603-6346-34F2-6BFA71BC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14738" y="2425699"/>
            <a:ext cx="3288931" cy="3439321"/>
            <a:chOff x="5656746" y="820557"/>
            <a:chExt cx="4120055" cy="430844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6A59AE-96E4-A701-461B-6161847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649D3D-45B7-44C7-93B4-BDC88C32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7349E-C488-C02B-B3B1-CCDBD3A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77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520" y="1825625"/>
            <a:ext cx="4825294" cy="4651375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 marL="457200" indent="0">
              <a:spcAft>
                <a:spcPts val="800"/>
              </a:spcAft>
              <a:buNone/>
              <a:defRPr sz="2000"/>
            </a:lvl2pPr>
            <a:lvl3pPr marL="914400" indent="0">
              <a:spcAft>
                <a:spcPts val="800"/>
              </a:spcAft>
              <a:buNone/>
              <a:defRPr sz="2000"/>
            </a:lvl3pPr>
            <a:lvl4pPr marL="1371600" indent="0">
              <a:spcAft>
                <a:spcPts val="800"/>
              </a:spcAft>
              <a:buNone/>
              <a:defRPr sz="2000"/>
            </a:lvl4pPr>
            <a:lvl5pPr marL="1828800" indent="0">
              <a:spcAft>
                <a:spcPts val="800"/>
              </a:spcAft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96778" y="1813720"/>
            <a:ext cx="4657021" cy="40513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04FE-7725-F349-1245-F443F9E81B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391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86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03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33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0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0218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792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4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836" r:id="rId24"/>
    <p:sldLayoutId id="2147483649" r:id="rId25"/>
    <p:sldLayoutId id="2147483666" r:id="rId26"/>
    <p:sldLayoutId id="2147483669" r:id="rId27"/>
    <p:sldLayoutId id="2147483670" r:id="rId28"/>
    <p:sldLayoutId id="2147483671" r:id="rId2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438F-88A8-5C12-3E5C-EDC250BE6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Infosys Springboard</a:t>
            </a:r>
            <a:br>
              <a:rPr lang="en-US" dirty="0"/>
            </a:br>
            <a:r>
              <a:rPr lang="en-US" b="1" dirty="0"/>
              <a:t>Virtual Internship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1FC3-72F3-0FD2-17DB-C2D71DFA06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1" dirty="0"/>
              <a:t>Project Name:</a:t>
            </a:r>
            <a:r>
              <a:rPr lang="en-IN" dirty="0"/>
              <a:t> Food Trends Understanding Customer Preferences</a:t>
            </a:r>
          </a:p>
          <a:p>
            <a:r>
              <a:rPr lang="en-IN" b="1" dirty="0"/>
              <a:t>Group ID:</a:t>
            </a:r>
            <a:r>
              <a:rPr lang="en-IN" dirty="0"/>
              <a:t> Group 1, Batch-11</a:t>
            </a:r>
          </a:p>
          <a:p>
            <a:r>
              <a:rPr lang="en-IN" b="1" dirty="0"/>
              <a:t>Mentor</a:t>
            </a:r>
            <a:r>
              <a:rPr lang="en-IN" dirty="0"/>
              <a:t>: </a:t>
            </a:r>
            <a:r>
              <a:rPr lang="en-IN" dirty="0" err="1"/>
              <a:t>Ms.Nityasree</a:t>
            </a: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551F3-6419-A4EF-8D99-06C12A7BC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2CDEB-9EF6-95F6-22D7-BE5ED335152F}"/>
              </a:ext>
            </a:extLst>
          </p:cNvPr>
          <p:cNvSpPr txBox="1"/>
          <p:nvPr/>
        </p:nvSpPr>
        <p:spPr>
          <a:xfrm>
            <a:off x="290613" y="5601305"/>
            <a:ext cx="2131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Jai Akash L J </a:t>
            </a:r>
          </a:p>
          <a:p>
            <a:pPr algn="ctr"/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3D02-0273-9C8D-F3B9-0AD8A815A751}"/>
              </a:ext>
            </a:extLst>
          </p:cNvPr>
          <p:cNvSpPr txBox="1"/>
          <p:nvPr/>
        </p:nvSpPr>
        <p:spPr>
          <a:xfrm>
            <a:off x="1721955" y="3244334"/>
            <a:ext cx="6982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4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A292-2DDD-FBBA-7845-3B181E43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635" y="325455"/>
            <a:ext cx="4678975" cy="354538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chemeClr val="bg1"/>
                </a:solidFill>
              </a:rPr>
              <a:t>References</a:t>
            </a:r>
          </a:p>
          <a:p>
            <a:r>
              <a:rPr lang="en-US" dirty="0">
                <a:solidFill>
                  <a:schemeClr val="bg1"/>
                </a:solidFill>
              </a:rPr>
              <a:t>Microsoft Power BI Documentation. </a:t>
            </a:r>
          </a:p>
          <a:p>
            <a:r>
              <a:rPr lang="en-US" dirty="0">
                <a:solidFill>
                  <a:schemeClr val="bg1"/>
                </a:solidFill>
              </a:rPr>
              <a:t>Infosys Springboard Virtual Internship course materials.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B1359-DE2C-2BC6-174D-B7C0DB1F607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76023" y="849337"/>
            <a:ext cx="5499356" cy="45173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bg1"/>
                </a:solidFill>
              </a:rPr>
              <a:t>Acknowledgement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would like to express our heartfelt gratitude to: Infosys Springboard Team– for organizing this valuable internship opportunity.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Our Mentor– for her continuous support and feedback.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My Teammates – for collaboration, encouragement, and insights.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This internship has been a significant step in our professional growth and technical journey.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7D425-ACCD-D8C2-7544-51EDA05C8F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AB1C8-4A29-D350-B7C4-3089C13BF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6" name="Picture Placeholder 5" descr="A table and chairs in a room">
            <a:extLst>
              <a:ext uri="{FF2B5EF4-FFF2-40B4-BE49-F238E27FC236}">
                <a16:creationId xmlns:a16="http://schemas.microsoft.com/office/drawing/2014/main" id="{30452C6F-947C-89F5-F589-F6759321BB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/>
      </p:pic>
    </p:spTree>
    <p:extLst>
      <p:ext uri="{BB962C8B-B14F-4D97-AF65-F5344CB8AC3E}">
        <p14:creationId xmlns:p14="http://schemas.microsoft.com/office/powerpoint/2010/main" val="176829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33339-7B43-EAF5-73D8-C9F8A403CF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7A96C-AB13-EC6C-B24F-7C2046654ACA}"/>
              </a:ext>
            </a:extLst>
          </p:cNvPr>
          <p:cNvSpPr txBox="1"/>
          <p:nvPr/>
        </p:nvSpPr>
        <p:spPr>
          <a:xfrm>
            <a:off x="494471" y="1094422"/>
            <a:ext cx="918455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</a:rPr>
              <a:t>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Dominant Platforms:</a:t>
            </a:r>
            <a:r>
              <a:rPr lang="en-US" sz="2000" dirty="0">
                <a:solidFill>
                  <a:schemeClr val="bg1"/>
                </a:solidFill>
              </a:rPr>
              <a:t> Identifying key ordering platforms utilized by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Customer Preferences:</a:t>
            </a:r>
            <a:r>
              <a:rPr lang="en-US" sz="2000" dirty="0">
                <a:solidFill>
                  <a:schemeClr val="bg1"/>
                </a:solidFill>
              </a:rPr>
              <a:t> Analyzing food choices, dietary patterns, and preference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Delivery Experience:</a:t>
            </a:r>
            <a:r>
              <a:rPr lang="en-US" sz="2000" dirty="0">
                <a:solidFill>
                  <a:schemeClr val="bg1"/>
                </a:solidFill>
              </a:rPr>
              <a:t> Evaluating service satisfaction, wait time, and delivery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Data-Driven Decisions:</a:t>
            </a:r>
            <a:r>
              <a:rPr lang="en-US" sz="2000" dirty="0">
                <a:solidFill>
                  <a:schemeClr val="bg1"/>
                </a:solidFill>
              </a:rPr>
              <a:t> Supporting insights for informed and strategic decision-making.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2EFDBC1-17AE-488C-15CF-49C784CC9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71" y="4177722"/>
            <a:ext cx="1007297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Performance Evaluation: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Assessing restaurant ratings, service quality metrics, and promotion effectiveness.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Customer Decision Factors: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Understanding the impact of affordability, health concerns, and trust factors on ordering behavior.</a:t>
            </a:r>
          </a:p>
        </p:txBody>
      </p:sp>
    </p:spTree>
    <p:extLst>
      <p:ext uri="{BB962C8B-B14F-4D97-AF65-F5344CB8AC3E}">
        <p14:creationId xmlns:p14="http://schemas.microsoft.com/office/powerpoint/2010/main" val="32081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1E4B-EA6E-923A-2B11-4D09ACDED1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8E7DD-1297-90FA-70E8-CDBF302A32A2}"/>
              </a:ext>
            </a:extLst>
          </p:cNvPr>
          <p:cNvSpPr txBox="1"/>
          <p:nvPr/>
        </p:nvSpPr>
        <p:spPr>
          <a:xfrm>
            <a:off x="512324" y="402508"/>
            <a:ext cx="8684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Project milestones: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B296-09FE-BCC7-798C-88DA9F1A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8" y="1251114"/>
            <a:ext cx="2730266" cy="248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E9BC6-EF21-B18C-96B8-7C1F6112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50" y="1251114"/>
            <a:ext cx="2730266" cy="2485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66CAB2-22DC-6534-A31E-06DCAB64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98" y="3877172"/>
            <a:ext cx="2730266" cy="2659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F2BD9-2E7C-CFBA-FFD4-B10AFDBDA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150" y="3877172"/>
            <a:ext cx="2730266" cy="2659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39587-8930-4792-187C-AFD69213D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76" y="521085"/>
            <a:ext cx="4572000" cy="60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1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ADAA5-D755-17FC-D1EA-AF06778DB0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3E287-6388-E6B9-30DF-8A92E1CF8C85}"/>
              </a:ext>
            </a:extLst>
          </p:cNvPr>
          <p:cNvSpPr txBox="1"/>
          <p:nvPr/>
        </p:nvSpPr>
        <p:spPr>
          <a:xfrm>
            <a:off x="447262" y="804861"/>
            <a:ext cx="5334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SNAPSHOTS: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59861-C1DE-C8A2-2EA5-A40C65A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607"/>
            <a:ext cx="5718314" cy="292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31B8-847E-4EC6-6612-BF38EDFD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5" y="3309373"/>
            <a:ext cx="5622969" cy="3140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F35BD-482C-567B-7259-46B5B7C5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09373"/>
            <a:ext cx="5718314" cy="31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1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6E6C6-E8E7-DB6E-05C2-FF2E0A55B6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810F9-CB24-3C6F-06C3-C3D4075B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1" y="328094"/>
            <a:ext cx="5604849" cy="2828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D58831-279B-910C-F79C-1358CEAC3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094"/>
            <a:ext cx="5718929" cy="282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B75F4-E7A0-0E8B-7474-B14A2772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71" y="3269975"/>
            <a:ext cx="5604850" cy="3259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3799C-95C3-7EAA-7CE8-DA84E14D3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87809"/>
            <a:ext cx="5718929" cy="32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9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62A93-B05D-F902-E82F-647AA5B89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90D42-0C80-F79C-720F-65248F6FFB19}"/>
              </a:ext>
            </a:extLst>
          </p:cNvPr>
          <p:cNvSpPr txBox="1"/>
          <p:nvPr/>
        </p:nvSpPr>
        <p:spPr>
          <a:xfrm>
            <a:off x="703193" y="387700"/>
            <a:ext cx="527022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</a:rPr>
              <a:t>Challenges Faced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Power BI Service</a:t>
            </a:r>
            <a:r>
              <a:rPr lang="en-US" dirty="0">
                <a:solidFill>
                  <a:schemeClr val="bg1"/>
                </a:solidFill>
              </a:rPr>
              <a:t> does not support true </a:t>
            </a:r>
            <a:r>
              <a:rPr lang="en-US" b="1" dirty="0">
                <a:solidFill>
                  <a:schemeClr val="bg1"/>
                </a:solidFill>
              </a:rPr>
              <a:t>parallel dashboard editing</a:t>
            </a:r>
            <a:r>
              <a:rPr lang="en-US" dirty="0">
                <a:solidFill>
                  <a:schemeClr val="bg1"/>
                </a:solidFill>
              </a:rPr>
              <a:t>, making simultaneous team collaboration difficult.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update required publishing changes and pulling the latest version from the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During </a:t>
            </a:r>
            <a:r>
              <a:rPr lang="en-US" b="1" dirty="0">
                <a:solidFill>
                  <a:schemeClr val="bg1"/>
                </a:solidFill>
              </a:rPr>
              <a:t>data preprocessing</a:t>
            </a:r>
            <a:r>
              <a:rPr lang="en-US" dirty="0">
                <a:solidFill>
                  <a:schemeClr val="bg1"/>
                </a:solidFill>
              </a:rPr>
              <a:t>, a </a:t>
            </a:r>
            <a:r>
              <a:rPr lang="en-US" b="1" dirty="0">
                <a:solidFill>
                  <a:schemeClr val="bg1"/>
                </a:solidFill>
              </a:rPr>
              <a:t>column was accidentally deleted</a:t>
            </a:r>
            <a:r>
              <a:rPr lang="en-US" dirty="0">
                <a:solidFill>
                  <a:schemeClr val="bg1"/>
                </a:solidFill>
              </a:rPr>
              <a:t> and went unnoticed initially.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issue was identified only after progressing further in the analysis, affecting data consistency and visuals.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E7035-491F-EC08-4EF1-5E75A039A5AA}"/>
              </a:ext>
            </a:extLst>
          </p:cNvPr>
          <p:cNvSpPr txBox="1"/>
          <p:nvPr/>
        </p:nvSpPr>
        <p:spPr>
          <a:xfrm>
            <a:off x="5973417" y="1802596"/>
            <a:ext cx="6097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</a:rPr>
              <a:t>Resolution &amp; Learnings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Adopted a </a:t>
            </a:r>
            <a:r>
              <a:rPr lang="en-US" b="1" dirty="0">
                <a:solidFill>
                  <a:schemeClr val="bg1"/>
                </a:solidFill>
              </a:rPr>
              <a:t>sequential editing workflow</a:t>
            </a:r>
            <a:r>
              <a:rPr lang="en-US" dirty="0">
                <a:solidFill>
                  <a:schemeClr val="bg1"/>
                </a:solidFill>
              </a:rPr>
              <a:t> for Power BI dashboards.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Assigned clear responsibility for report updates to avoid conflicts.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Recovered the deleted column by </a:t>
            </a:r>
            <a:r>
              <a:rPr lang="en-US" b="1" dirty="0">
                <a:solidFill>
                  <a:schemeClr val="bg1"/>
                </a:solidFill>
              </a:rPr>
              <a:t>copying and matching it from the original dataset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Revalidated preprocessing steps, relationships, and visuals after recovery.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Reinforced the importance of </a:t>
            </a:r>
            <a:r>
              <a:rPr lang="en-US" b="1" dirty="0">
                <a:solidFill>
                  <a:schemeClr val="bg1"/>
                </a:solidFill>
              </a:rPr>
              <a:t>validation checks during data preprocessing</a:t>
            </a:r>
            <a:r>
              <a:rPr lang="en-US" dirty="0">
                <a:solidFill>
                  <a:schemeClr val="bg1"/>
                </a:solidFill>
              </a:rPr>
              <a:t> in Power BI.</a:t>
            </a:r>
          </a:p>
        </p:txBody>
      </p:sp>
    </p:spTree>
    <p:extLst>
      <p:ext uri="{BB962C8B-B14F-4D97-AF65-F5344CB8AC3E}">
        <p14:creationId xmlns:p14="http://schemas.microsoft.com/office/powerpoint/2010/main" val="405529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32BDC-58BE-5669-7C02-6227C42B53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855A-C527-E995-0B2E-F959D6D72D7A}"/>
              </a:ext>
            </a:extLst>
          </p:cNvPr>
          <p:cNvSpPr txBox="1"/>
          <p:nvPr/>
        </p:nvSpPr>
        <p:spPr>
          <a:xfrm>
            <a:off x="513561" y="1724085"/>
            <a:ext cx="41946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Tools &amp; Technologies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Power BI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Designed interactive dashboards for customer behavior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Used a consolidated dataset to generate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Applied slicers and filters (City, Gender, Monthly Income) for dynamic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Created clear and intuitive reports to support data-driven decisions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Microsoft Excel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Used for data entry, cleaning, and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Performed sorting, filtering, and consistency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Analyzed dataset structure before importing into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AA77-9600-F49E-E33B-0C7F6140094F}"/>
              </a:ext>
            </a:extLst>
          </p:cNvPr>
          <p:cNvSpPr txBox="1"/>
          <p:nvPr/>
        </p:nvSpPr>
        <p:spPr>
          <a:xfrm>
            <a:off x="5107021" y="382012"/>
            <a:ext cx="610897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</a:rPr>
              <a:t>Data Analytics &amp; Visualization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Interactive Dashboards:</a:t>
            </a:r>
            <a:r>
              <a:rPr lang="en-US" sz="1600" dirty="0">
                <a:solidFill>
                  <a:schemeClr val="bg1"/>
                </a:solidFill>
              </a:rPr>
              <a:t> Cross-filtering and user-driven exploration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DAX (Basics):</a:t>
            </a:r>
            <a:r>
              <a:rPr lang="en-US" sz="1600" dirty="0">
                <a:solidFill>
                  <a:schemeClr val="bg1"/>
                </a:solidFill>
              </a:rPr>
              <a:t> Built measures using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AVERAGE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COUNT</a:t>
            </a:r>
            <a:r>
              <a:rPr lang="en-US" sz="1600" dirty="0">
                <a:solidFill>
                  <a:schemeClr val="bg1"/>
                </a:solidFill>
              </a:rPr>
              <a:t> for KPIs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Visual Analytics: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Bar charts for cuisine preference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Column charts for behavioral comparison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KPI cards to highlight key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Data Transformation: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Cleaned and prepared data using Power 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Handled missing values and corrected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18B10-0105-67F5-DED6-9A6438BF5F43}"/>
              </a:ext>
            </a:extLst>
          </p:cNvPr>
          <p:cNvSpPr txBox="1"/>
          <p:nvPr/>
        </p:nvSpPr>
        <p:spPr>
          <a:xfrm>
            <a:off x="5107021" y="3534570"/>
            <a:ext cx="61089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</a:rPr>
              <a:t>Soft Skills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Analytical Thinking:</a:t>
            </a:r>
            <a:r>
              <a:rPr lang="en-US" sz="1600" dirty="0">
                <a:solidFill>
                  <a:schemeClr val="bg1"/>
                </a:solidFill>
              </a:rPr>
              <a:t> Interpreted visual trends to derive meaningful insights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Attention to Detail:</a:t>
            </a:r>
            <a:r>
              <a:rPr lang="en-US" sz="1600" dirty="0">
                <a:solidFill>
                  <a:schemeClr val="bg1"/>
                </a:solidFill>
              </a:rPr>
              <a:t> Ensured data accuracy during cleaning and validation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Problem Structuring:</a:t>
            </a:r>
            <a:r>
              <a:rPr lang="en-US" sz="1600" dirty="0">
                <a:solidFill>
                  <a:schemeClr val="bg1"/>
                </a:solidFill>
              </a:rPr>
              <a:t> Broke down business questions into measurable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Presentation Clarity:</a:t>
            </a:r>
            <a:r>
              <a:rPr lang="en-US" sz="1600" dirty="0">
                <a:solidFill>
                  <a:schemeClr val="bg1"/>
                </a:solidFill>
              </a:rPr>
              <a:t> Organized dashboards for easy interpretation by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Iterative Improvement:</a:t>
            </a:r>
            <a:r>
              <a:rPr lang="en-US" sz="1600" dirty="0">
                <a:solidFill>
                  <a:schemeClr val="bg1"/>
                </a:solidFill>
              </a:rPr>
              <a:t> Refined dashboards based on feedback and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0DD59-35F1-0743-65B4-C4242D65991A}"/>
              </a:ext>
            </a:extLst>
          </p:cNvPr>
          <p:cNvSpPr txBox="1"/>
          <p:nvPr/>
        </p:nvSpPr>
        <p:spPr>
          <a:xfrm>
            <a:off x="432880" y="194553"/>
            <a:ext cx="4610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Learnings and skills used</a:t>
            </a:r>
          </a:p>
        </p:txBody>
      </p:sp>
    </p:spTree>
    <p:extLst>
      <p:ext uri="{BB962C8B-B14F-4D97-AF65-F5344CB8AC3E}">
        <p14:creationId xmlns:p14="http://schemas.microsoft.com/office/powerpoint/2010/main" val="376961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DA9D2C-79E5-25CF-E4A6-2AA9C1BE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0031" y="1189100"/>
            <a:ext cx="4450787" cy="999535"/>
          </a:xfr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Key insights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2F5D22-6C73-5967-E35C-917445CF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170CC-2D8B-FE67-6306-E13E72F38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254" y="2671359"/>
            <a:ext cx="557713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Lunch and snack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hours experience the highest customer 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Food quality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has a strong influence on customer purchase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Faster delivery times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are associated with higher customer satisfaction and ratings.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Affordability plays a major role in influencing orders, particularly among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students and low-income customers.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DE9CB-1897-D617-12D1-137487AED6FE}"/>
              </a:ext>
            </a:extLst>
          </p:cNvPr>
          <p:cNvSpPr txBox="1"/>
          <p:nvPr/>
        </p:nvSpPr>
        <p:spPr>
          <a:xfrm>
            <a:off x="464654" y="836665"/>
            <a:ext cx="563134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Future Enhancements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b="1" dirty="0">
                <a:solidFill>
                  <a:schemeClr val="bg1"/>
                </a:solidFill>
              </a:rPr>
              <a:t>predictive analytics</a:t>
            </a:r>
            <a:r>
              <a:rPr lang="en-US" dirty="0">
                <a:solidFill>
                  <a:schemeClr val="bg1"/>
                </a:solidFill>
              </a:rPr>
              <a:t> to forecast customer demand and peak ordering periods.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</a:t>
            </a:r>
            <a:r>
              <a:rPr lang="en-US" b="1" dirty="0">
                <a:solidFill>
                  <a:schemeClr val="bg1"/>
                </a:solidFill>
              </a:rPr>
              <a:t>real-time or regularly refreshed data</a:t>
            </a:r>
            <a:r>
              <a:rPr lang="en-US" dirty="0">
                <a:solidFill>
                  <a:schemeClr val="bg1"/>
                </a:solidFill>
              </a:rPr>
              <a:t> to keep dashboards up to 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 </a:t>
            </a:r>
            <a:r>
              <a:rPr lang="en-US" b="1" dirty="0">
                <a:solidFill>
                  <a:schemeClr val="bg1"/>
                </a:solidFill>
              </a:rPr>
              <a:t>advanced customer segmentation</a:t>
            </a:r>
            <a:r>
              <a:rPr lang="en-US" dirty="0">
                <a:solidFill>
                  <a:schemeClr val="bg1"/>
                </a:solidFill>
              </a:rPr>
              <a:t> based on ordering behavior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Expand the dataset to include </a:t>
            </a:r>
            <a:r>
              <a:rPr lang="en-US" b="1" dirty="0">
                <a:solidFill>
                  <a:schemeClr val="bg1"/>
                </a:solidFill>
              </a:rPr>
              <a:t>longer time periods</a:t>
            </a:r>
            <a:r>
              <a:rPr lang="en-US" dirty="0">
                <a:solidFill>
                  <a:schemeClr val="bg1"/>
                </a:solidFill>
              </a:rPr>
              <a:t> for trend and seasonal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Incorporate </a:t>
            </a:r>
            <a:r>
              <a:rPr lang="en-US" b="1" dirty="0">
                <a:solidFill>
                  <a:schemeClr val="bg1"/>
                </a:solidFill>
              </a:rPr>
              <a:t>automated data validation checks</a:t>
            </a:r>
            <a:r>
              <a:rPr lang="en-US" dirty="0">
                <a:solidFill>
                  <a:schemeClr val="bg1"/>
                </a:solidFill>
              </a:rPr>
              <a:t> during preprocessing to reduce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Apply </a:t>
            </a:r>
            <a:r>
              <a:rPr lang="en-US" b="1" dirty="0">
                <a:solidFill>
                  <a:schemeClr val="bg1"/>
                </a:solidFill>
              </a:rPr>
              <a:t>machine learning–based customer segmentation</a:t>
            </a:r>
            <a:r>
              <a:rPr lang="en-US" dirty="0">
                <a:solidFill>
                  <a:schemeClr val="bg1"/>
                </a:solidFill>
              </a:rPr>
              <a:t> (clustering) to group customers by ordering behavior and preferences.</a:t>
            </a:r>
          </a:p>
        </p:txBody>
      </p:sp>
    </p:spTree>
    <p:extLst>
      <p:ext uri="{BB962C8B-B14F-4D97-AF65-F5344CB8AC3E}">
        <p14:creationId xmlns:p14="http://schemas.microsoft.com/office/powerpoint/2010/main" val="10093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A788F-A96A-BC1E-FBB1-D5901D496D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F514E-E495-C386-76F2-6E131750A448}"/>
              </a:ext>
            </a:extLst>
          </p:cNvPr>
          <p:cNvSpPr txBox="1"/>
          <p:nvPr/>
        </p:nvSpPr>
        <p:spPr>
          <a:xfrm>
            <a:off x="735496" y="871676"/>
            <a:ext cx="909430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</a:rPr>
              <a:t>Conclusion</a:t>
            </a:r>
          </a:p>
          <a:p>
            <a:pPr>
              <a:buNone/>
            </a:pPr>
            <a:endParaRPr lang="en-US" sz="4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project successfully analyzed customer ordering </a:t>
            </a:r>
            <a:r>
              <a:rPr lang="en-US" dirty="0" err="1">
                <a:solidFill>
                  <a:schemeClr val="bg1"/>
                </a:solidFill>
              </a:rPr>
              <a:t>behaviour</a:t>
            </a:r>
            <a:r>
              <a:rPr lang="en-US" dirty="0">
                <a:solidFill>
                  <a:schemeClr val="bg1"/>
                </a:solidFill>
              </a:rPr>
              <a:t> and food preferences using </a:t>
            </a:r>
            <a:r>
              <a:rPr lang="en-US" b="1" dirty="0">
                <a:solidFill>
                  <a:schemeClr val="bg1"/>
                </a:solidFill>
              </a:rPr>
              <a:t>Power BI dashboards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analysis transformed raw data into </a:t>
            </a:r>
            <a:r>
              <a:rPr lang="en-US" b="1" dirty="0">
                <a:solidFill>
                  <a:schemeClr val="bg1"/>
                </a:solidFill>
              </a:rPr>
              <a:t>meaningful and actionable insights</a:t>
            </a:r>
            <a:r>
              <a:rPr lang="en-US" dirty="0">
                <a:solidFill>
                  <a:schemeClr val="bg1"/>
                </a:solidFill>
              </a:rPr>
              <a:t> through effective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 patterns related to ordering platforms, time preferences, and quality expectations were clearly identified.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Challenges faced during </a:t>
            </a:r>
            <a:r>
              <a:rPr lang="en-US" b="1" dirty="0">
                <a:solidFill>
                  <a:schemeClr val="bg1"/>
                </a:solidFill>
              </a:rPr>
              <a:t>team collaboration and data preprocessing</a:t>
            </a:r>
            <a:r>
              <a:rPr lang="en-US" dirty="0">
                <a:solidFill>
                  <a:schemeClr val="bg1"/>
                </a:solidFill>
              </a:rPr>
              <a:t> were resolved using structured workflows and validation checks.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project demonstrated the </a:t>
            </a:r>
            <a:r>
              <a:rPr lang="en-US" b="1" dirty="0">
                <a:solidFill>
                  <a:schemeClr val="bg1"/>
                </a:solidFill>
              </a:rPr>
              <a:t>practical application of data analytics concepts</a:t>
            </a:r>
            <a:r>
              <a:rPr lang="en-US" dirty="0">
                <a:solidFill>
                  <a:schemeClr val="bg1"/>
                </a:solidFill>
              </a:rPr>
              <a:t> in a real-world scenario.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strengthened understanding of the </a:t>
            </a:r>
            <a:r>
              <a:rPr lang="en-US" b="1" dirty="0">
                <a:solidFill>
                  <a:schemeClr val="bg1"/>
                </a:solidFill>
              </a:rPr>
              <a:t>end-to-end analytics lifecycle</a:t>
            </a:r>
            <a:r>
              <a:rPr lang="en-US" dirty="0">
                <a:solidFill>
                  <a:schemeClr val="bg1"/>
                </a:solidFill>
              </a:rPr>
              <a:t>, from data preprocessing to insight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project also highlighted the importance of </a:t>
            </a:r>
            <a:r>
              <a:rPr lang="en-US" b="1" dirty="0">
                <a:solidFill>
                  <a:schemeClr val="bg1"/>
                </a:solidFill>
              </a:rPr>
              <a:t>collaboration, version control, and data accuracy</a:t>
            </a:r>
            <a:r>
              <a:rPr lang="en-US" dirty="0">
                <a:solidFill>
                  <a:schemeClr val="bg1"/>
                </a:solidFill>
              </a:rPr>
              <a:t> when working with enterprise analytics tools.</a:t>
            </a:r>
          </a:p>
        </p:txBody>
      </p:sp>
    </p:spTree>
    <p:extLst>
      <p:ext uri="{BB962C8B-B14F-4D97-AF65-F5344CB8AC3E}">
        <p14:creationId xmlns:p14="http://schemas.microsoft.com/office/powerpoint/2010/main" val="201181526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3d223e-0b7b-4dcd-965e-6eb16c49ec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95BEDACB072D47917843A21F000026" ma:contentTypeVersion="6" ma:contentTypeDescription="Create a new document." ma:contentTypeScope="" ma:versionID="c130d8315742932e820d55ae1f2fa3f1">
  <xsd:schema xmlns:xsd="http://www.w3.org/2001/XMLSchema" xmlns:xs="http://www.w3.org/2001/XMLSchema" xmlns:p="http://schemas.microsoft.com/office/2006/metadata/properties" xmlns:ns3="a43d223e-0b7b-4dcd-965e-6eb16c49ec2e" targetNamespace="http://schemas.microsoft.com/office/2006/metadata/properties" ma:root="true" ma:fieldsID="112504c6e146bfe2c4376a042e736e2b" ns3:_="">
    <xsd:import namespace="a43d223e-0b7b-4dcd-965e-6eb16c49ec2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d223e-0b7b-4dcd-965e-6eb16c49ec2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4A2E04-D8A3-4CD6-A49A-4E88613CFB20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43d223e-0b7b-4dcd-965e-6eb16c49ec2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39906C3-FC2F-437B-966B-FB5AE3587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3d223e-0b7b-4dcd-965e-6eb16c49ec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6AD6DB-9470-4861-90FA-528B22606C3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369</TotalTime>
  <Words>769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Century Gothic</vt:lpstr>
      <vt:lpstr>Courier New</vt:lpstr>
      <vt:lpstr>Wingdings</vt:lpstr>
      <vt:lpstr>Wingdings 3</vt:lpstr>
      <vt:lpstr>Slice</vt:lpstr>
      <vt:lpstr>Infosys Springboard Virtual Internship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L.J.Jai Akash</dc:creator>
  <cp:lastModifiedBy>L.J.Jai Akash</cp:lastModifiedBy>
  <cp:revision>18</cp:revision>
  <dcterms:created xsi:type="dcterms:W3CDTF">2026-02-07T09:44:15Z</dcterms:created>
  <dcterms:modified xsi:type="dcterms:W3CDTF">2026-02-18T10:54:33Z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0x0101008095BEDACB072D47917843A21F000026</vt:lpwstr>
  </property>
</Properties>
</file>